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75" r:id="rId4"/>
    <p:sldId id="274" r:id="rId5"/>
    <p:sldId id="271" r:id="rId6"/>
    <p:sldId id="273" r:id="rId7"/>
    <p:sldId id="272" r:id="rId8"/>
    <p:sldId id="270" r:id="rId9"/>
    <p:sldId id="269" r:id="rId10"/>
    <p:sldId id="268" r:id="rId11"/>
    <p:sldId id="264" r:id="rId12"/>
    <p:sldId id="266" r:id="rId13"/>
    <p:sldId id="265" r:id="rId14"/>
    <p:sldId id="261" r:id="rId15"/>
    <p:sldId id="263" r:id="rId16"/>
    <p:sldId id="262" r:id="rId17"/>
    <p:sldId id="284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60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FFCCCC"/>
    <a:srgbClr val="FF5050"/>
    <a:srgbClr val="FF3300"/>
    <a:srgbClr val="FF0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7279" autoAdjust="0"/>
    <p:restoredTop sz="94660"/>
  </p:normalViewPr>
  <p:slideViewPr>
    <p:cSldViewPr>
      <p:cViewPr varScale="1">
        <p:scale>
          <a:sx n="65" d="100"/>
          <a:sy n="65" d="100"/>
        </p:scale>
        <p:origin x="978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C23EE5-1C34-4ECB-9718-C0DA18C374BA}" type="datetimeFigureOut">
              <a:rPr lang="en-US" smtClean="0"/>
              <a:t>12/31/2019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F3BDB3-58B9-405B-997D-5355ECBE1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701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8BED6-8364-4547-BCFA-39F9299F3F60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321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3FDFD-B31D-4156-AA82-B470C6B0841B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065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91FFE-6CC3-40D3-8A8C-E7389E6B3622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565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6972C-DEEC-4D73-A475-539F2EA6F061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087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99990-C7D7-4D8D-9EF2-DD0208B6BED5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874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83257-FEC2-4828-B656-52F7D76B410A}" type="datetime1">
              <a:rPr lang="en-US" smtClean="0"/>
              <a:t>12/31/2019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489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C6373-8247-4D75-BB10-B3EA8B2655FF}" type="datetime1">
              <a:rPr lang="en-US" smtClean="0"/>
              <a:t>12/31/2019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851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63704-5196-4C82-838B-31F506772D16}" type="datetime1">
              <a:rPr lang="en-US" smtClean="0"/>
              <a:t>12/31/2019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333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4B153-4394-490C-9030-0226EB35434A}" type="datetime1">
              <a:rPr lang="en-US" smtClean="0"/>
              <a:t>12/31/2019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519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86372-C82C-4E9A-9D2B-B0B7C9C2FA84}" type="datetime1">
              <a:rPr lang="en-US" smtClean="0"/>
              <a:t>12/31/2019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01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B0098-7B7F-4A3C-9EDD-43749AC8A273}" type="datetime1">
              <a:rPr lang="en-US" smtClean="0"/>
              <a:t>12/31/2019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677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478B0-5D2F-44FD-8FE4-F140901B41BC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201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ight Triangle 15"/>
          <p:cNvSpPr/>
          <p:nvPr/>
        </p:nvSpPr>
        <p:spPr>
          <a:xfrm rot="5400000">
            <a:off x="190500" y="-190500"/>
            <a:ext cx="2514600" cy="2895600"/>
          </a:xfrm>
          <a:prstGeom prst="rtTriangle">
            <a:avLst/>
          </a:prstGeom>
          <a:solidFill>
            <a:srgbClr val="FF5050">
              <a:alpha val="85000"/>
            </a:srgbClr>
          </a:solidFill>
          <a:ln>
            <a:solidFill>
              <a:srgbClr val="FF3300">
                <a:alpha val="8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3439" y="2076926"/>
            <a:ext cx="6400800" cy="1470025"/>
          </a:xfrm>
        </p:spPr>
        <p:txBody>
          <a:bodyPr>
            <a:normAutofit fontScale="90000"/>
          </a:bodyPr>
          <a:lstStyle/>
          <a:p>
            <a:r>
              <a:rPr lang="en-US" altLang="en-US" b="1" dirty="0">
                <a:solidFill>
                  <a:srgbClr val="000000"/>
                </a:solidFill>
              </a:rPr>
              <a:t>Training of Core Trainers </a:t>
            </a:r>
            <a:br>
              <a:rPr lang="en-US" altLang="en-US" b="1" dirty="0">
                <a:solidFill>
                  <a:srgbClr val="000000"/>
                </a:solidFill>
              </a:rPr>
            </a:br>
            <a:r>
              <a:rPr lang="en-US" altLang="en-US" b="1" dirty="0">
                <a:solidFill>
                  <a:srgbClr val="000000"/>
                </a:solidFill>
              </a:rPr>
              <a:t>CPG Management of </a:t>
            </a:r>
            <a:r>
              <a:rPr lang="en-US" altLang="en-US" b="1" dirty="0" err="1">
                <a:solidFill>
                  <a:srgbClr val="000000"/>
                </a:solidFill>
              </a:rPr>
              <a:t>Haemophilia</a:t>
            </a:r>
            <a:br>
              <a:rPr lang="en-US" altLang="en-US" b="1" dirty="0">
                <a:solidFill>
                  <a:srgbClr val="000000"/>
                </a:solidFill>
              </a:rPr>
            </a:br>
            <a:br>
              <a:rPr lang="en-US" dirty="0"/>
            </a:br>
            <a:r>
              <a:rPr lang="en-US" b="1" dirty="0"/>
              <a:t>Monitoring in </a:t>
            </a:r>
            <a:r>
              <a:rPr lang="en-US" b="1" dirty="0" err="1"/>
              <a:t>Haemophilia</a:t>
            </a:r>
            <a:r>
              <a:rPr lang="en-US" b="1" dirty="0"/>
              <a:t>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9589" y="4382419"/>
            <a:ext cx="7048500" cy="17526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400" b="1" dirty="0">
                <a:solidFill>
                  <a:schemeClr val="tx1"/>
                </a:solidFill>
              </a:rPr>
              <a:t>Dr. Yeoh </a:t>
            </a:r>
            <a:r>
              <a:rPr lang="en-US" sz="2400" b="1" dirty="0" err="1">
                <a:solidFill>
                  <a:schemeClr val="tx1"/>
                </a:solidFill>
              </a:rPr>
              <a:t>Seoh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Leng</a:t>
            </a:r>
            <a:endParaRPr lang="en-US" sz="2400" b="1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400" dirty="0">
                <a:solidFill>
                  <a:schemeClr val="tx1"/>
                </a:solidFill>
              </a:rPr>
              <a:t>Consultant </a:t>
            </a:r>
            <a:r>
              <a:rPr lang="en-US" sz="2400" dirty="0" err="1">
                <a:solidFill>
                  <a:schemeClr val="tx1"/>
                </a:solidFill>
              </a:rPr>
              <a:t>Paediatric</a:t>
            </a:r>
            <a:r>
              <a:rPr lang="en-US" sz="2400" dirty="0">
                <a:solidFill>
                  <a:schemeClr val="tx1"/>
                </a:solidFill>
              </a:rPr>
              <a:t> Haemato-oncologist</a:t>
            </a:r>
          </a:p>
          <a:p>
            <a:pPr>
              <a:spcBef>
                <a:spcPts val="0"/>
              </a:spcBef>
            </a:pPr>
            <a:r>
              <a:rPr lang="en-US" sz="2400" dirty="0">
                <a:solidFill>
                  <a:schemeClr val="tx1"/>
                </a:solidFill>
              </a:rPr>
              <a:t>Hospital </a:t>
            </a:r>
            <a:r>
              <a:rPr lang="en-US" sz="2400" dirty="0" err="1">
                <a:solidFill>
                  <a:schemeClr val="tx1"/>
                </a:solidFill>
              </a:rPr>
              <a:t>Pulau</a:t>
            </a:r>
            <a:r>
              <a:rPr lang="en-US" sz="2400" dirty="0">
                <a:solidFill>
                  <a:schemeClr val="tx1"/>
                </a:solidFill>
              </a:rPr>
              <a:t> Pinang</a:t>
            </a:r>
          </a:p>
        </p:txBody>
      </p:sp>
      <p:sp>
        <p:nvSpPr>
          <p:cNvPr id="13" name="Right Triangle 12"/>
          <p:cNvSpPr/>
          <p:nvPr/>
        </p:nvSpPr>
        <p:spPr>
          <a:xfrm>
            <a:off x="0" y="914400"/>
            <a:ext cx="2362200" cy="5943600"/>
          </a:xfrm>
          <a:prstGeom prst="rtTriangle">
            <a:avLst/>
          </a:prstGeom>
          <a:solidFill>
            <a:srgbClr val="FF5050">
              <a:alpha val="85000"/>
            </a:srgbClr>
          </a:solidFill>
          <a:ln>
            <a:solidFill>
              <a:srgbClr val="FF5050">
                <a:alpha val="85098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Triangle 13"/>
          <p:cNvSpPr/>
          <p:nvPr/>
        </p:nvSpPr>
        <p:spPr>
          <a:xfrm>
            <a:off x="0" y="0"/>
            <a:ext cx="1447800" cy="6858000"/>
          </a:xfrm>
          <a:prstGeom prst="rtTriangle">
            <a:avLst/>
          </a:prstGeom>
          <a:solidFill>
            <a:srgbClr val="FFCCCC"/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5578677" y="5867400"/>
            <a:ext cx="3361527" cy="825002"/>
            <a:chOff x="4728535" y="117363"/>
            <a:chExt cx="4246915" cy="1129804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10456" y="117363"/>
              <a:ext cx="1264994" cy="11298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4728535" y="353332"/>
              <a:ext cx="298427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/>
                <a:t>CLINICAL PRACTICE GUIDELINES</a:t>
              </a:r>
            </a:p>
            <a:p>
              <a:pPr algn="r"/>
              <a:r>
                <a:rPr lang="en-US" dirty="0"/>
                <a:t>Management of </a:t>
              </a:r>
              <a:r>
                <a:rPr lang="en-US" dirty="0" err="1"/>
                <a:t>Haemophilia</a:t>
              </a:r>
              <a:r>
                <a:rPr lang="en-US" dirty="0"/>
                <a:t> </a:t>
              </a: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5050" y="228600"/>
            <a:ext cx="1575154" cy="2425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781710-B865-40C0-9087-F51AFBC1E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622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805"/>
            <a:ext cx="8229600" cy="1143000"/>
          </a:xfrm>
        </p:spPr>
        <p:txBody>
          <a:bodyPr/>
          <a:lstStyle/>
          <a:p>
            <a:r>
              <a:rPr lang="en-US" b="1" dirty="0"/>
              <a:t>Joint Health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2" y="1067293"/>
            <a:ext cx="7467597" cy="4525963"/>
          </a:xfrm>
        </p:spPr>
        <p:txBody>
          <a:bodyPr>
            <a:normAutofit fontScale="92500"/>
          </a:bodyPr>
          <a:lstStyle/>
          <a:p>
            <a:r>
              <a:rPr lang="en-US" dirty="0"/>
              <a:t>Preservation of good joint status is an important component of </a:t>
            </a:r>
            <a:r>
              <a:rPr lang="en-US" dirty="0" err="1"/>
              <a:t>haemophilia</a:t>
            </a:r>
            <a:r>
              <a:rPr lang="en-US" dirty="0"/>
              <a:t> care.</a:t>
            </a:r>
          </a:p>
          <a:p>
            <a:r>
              <a:rPr lang="en-US" dirty="0"/>
              <a:t>The </a:t>
            </a:r>
            <a:r>
              <a:rPr lang="en-US" dirty="0" err="1"/>
              <a:t>Haemophilia</a:t>
            </a:r>
            <a:r>
              <a:rPr lang="en-US" dirty="0"/>
              <a:t> Joint Health Score (HJHS) is a clinical measure of joint structure and function.</a:t>
            </a:r>
          </a:p>
          <a:p>
            <a:r>
              <a:rPr lang="en-US" dirty="0"/>
              <a:t>HJHS may be used safely as a first-line tool for monitoring of joint health. </a:t>
            </a:r>
          </a:p>
          <a:p>
            <a:r>
              <a:rPr lang="en-US" dirty="0"/>
              <a:t>It is recommended to do HJHS at least once a year.</a:t>
            </a:r>
            <a:r>
              <a:rPr lang="en-US" baseline="30000" dirty="0"/>
              <a:t>94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A2DD856E-844A-4300-A151-BA7FEB9124D1}"/>
              </a:ext>
            </a:extLst>
          </p:cNvPr>
          <p:cNvSpPr txBox="1"/>
          <p:nvPr/>
        </p:nvSpPr>
        <p:spPr>
          <a:xfrm>
            <a:off x="914402" y="5520718"/>
            <a:ext cx="7619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94. de </a:t>
            </a:r>
            <a:r>
              <a:rPr lang="fr-FR" sz="1400" dirty="0" err="1"/>
              <a:t>Moerloose</a:t>
            </a:r>
            <a:r>
              <a:rPr lang="fr-FR" sz="1400" dirty="0"/>
              <a:t> P, et al. </a:t>
            </a:r>
            <a:r>
              <a:rPr lang="en-US" sz="1400" dirty="0" err="1"/>
              <a:t>Haemophilia</a:t>
            </a:r>
            <a:r>
              <a:rPr lang="en-US" sz="1400" dirty="0"/>
              <a:t>. 2012;18(3):319-325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A0AFCC-8C72-4389-ABD0-B7BBEE595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7230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95" y="-46038"/>
            <a:ext cx="8229600" cy="1143000"/>
          </a:xfrm>
        </p:spPr>
        <p:txBody>
          <a:bodyPr/>
          <a:lstStyle/>
          <a:p>
            <a:r>
              <a:rPr lang="en-US" b="1" dirty="0"/>
              <a:t>When &amp; Who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6839" y="1112837"/>
            <a:ext cx="8229600" cy="4525963"/>
          </a:xfrm>
        </p:spPr>
        <p:txBody>
          <a:bodyPr/>
          <a:lstStyle/>
          <a:p>
            <a:r>
              <a:rPr lang="en-US" dirty="0"/>
              <a:t>Once the child can obey command</a:t>
            </a:r>
          </a:p>
          <a:p>
            <a:r>
              <a:rPr lang="en-US" dirty="0"/>
              <a:t>By physiotherapist trained in HJHS</a:t>
            </a:r>
          </a:p>
          <a:p>
            <a:r>
              <a:rPr lang="en-US" dirty="0"/>
              <a:t>Inter-physiotherapist discrepancies in routine HJHS has been shown to hamper comparison of scores between treatment regimens.</a:t>
            </a:r>
            <a:r>
              <a:rPr lang="en-US" baseline="30000" dirty="0"/>
              <a:t>97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4DD95EF9-AD33-4FDD-8647-83A03C93BFB7}"/>
              </a:ext>
            </a:extLst>
          </p:cNvPr>
          <p:cNvSpPr txBox="1"/>
          <p:nvPr/>
        </p:nvSpPr>
        <p:spPr>
          <a:xfrm>
            <a:off x="609600" y="5410200"/>
            <a:ext cx="800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97. </a:t>
            </a:r>
            <a:r>
              <a:rPr lang="en-US" sz="1400" dirty="0" err="1"/>
              <a:t>Nijdam</a:t>
            </a:r>
            <a:r>
              <a:rPr lang="en-US" sz="1400" dirty="0"/>
              <a:t> A, et al. </a:t>
            </a:r>
            <a:r>
              <a:rPr lang="en-US" sz="1400" dirty="0" err="1"/>
              <a:t>Haemophilia</a:t>
            </a:r>
            <a:r>
              <a:rPr lang="en-US" sz="1400" dirty="0"/>
              <a:t>. 2016;22(1):142-147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680A93-EB22-40CC-BBB1-E18292B9C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8306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" y="22347"/>
            <a:ext cx="8229600" cy="1143000"/>
          </a:xfrm>
        </p:spPr>
        <p:txBody>
          <a:bodyPr/>
          <a:lstStyle/>
          <a:p>
            <a:r>
              <a:rPr lang="en-US" b="1" dirty="0"/>
              <a:t>HJHS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BD3CFC7D-9BF3-4C24-859A-92612A4D4E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616" y="1100209"/>
            <a:ext cx="7905750" cy="4674793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DDA5A17-D028-4F48-B89B-8FCCF1D99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4154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"/>
            <a:ext cx="8229600" cy="1143000"/>
          </a:xfrm>
        </p:spPr>
        <p:txBody>
          <a:bodyPr/>
          <a:lstStyle/>
          <a:p>
            <a:r>
              <a:rPr lang="en-US" b="1" dirty="0"/>
              <a:t>HJHS</a:t>
            </a:r>
            <a:r>
              <a:rPr lang="en-US" b="1" baseline="-25000" dirty="0"/>
              <a:t>2</a:t>
            </a:r>
            <a:endParaRPr lang="en-US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14163515-8EB4-4E04-B4D7-01FBB29AC9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882" y="1219199"/>
            <a:ext cx="8001002" cy="475735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3A033E-D005-406B-B655-3829FE449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9472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6F6D2249-4C97-4BD7-A396-BDD557BBBD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797" y="1249648"/>
            <a:ext cx="7954406" cy="4634851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267A5FF0-FF9D-4465-936B-46286728D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HJHS</a:t>
            </a:r>
            <a:r>
              <a:rPr lang="en-US" b="1" baseline="-25000" dirty="0"/>
              <a:t>3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C23B58-956D-41DF-9A78-A1A5DB28B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8140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99"/>
            <a:ext cx="8229600" cy="1143000"/>
          </a:xfrm>
        </p:spPr>
        <p:txBody>
          <a:bodyPr/>
          <a:lstStyle/>
          <a:p>
            <a:r>
              <a:rPr lang="en-US" b="1" dirty="0"/>
              <a:t>HJHS</a:t>
            </a:r>
            <a:r>
              <a:rPr lang="en-US" b="1" baseline="-25000" dirty="0"/>
              <a:t>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5B9230BC-A0F6-462A-A44D-98E5C5C181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399" y="1170407"/>
            <a:ext cx="8229600" cy="479509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E65949-3AE5-4FC1-911F-B864F073C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4018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279"/>
            <a:ext cx="8229600" cy="1143000"/>
          </a:xfrm>
        </p:spPr>
        <p:txBody>
          <a:bodyPr/>
          <a:lstStyle/>
          <a:p>
            <a:r>
              <a:rPr lang="en-US" b="1" dirty="0"/>
              <a:t>HJHS</a:t>
            </a:r>
            <a:r>
              <a:rPr lang="en-US" b="1" baseline="-25000" dirty="0"/>
              <a:t>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D1D138B2-4BF1-4661-9B51-755B69B02E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598" y="1734040"/>
            <a:ext cx="8200401" cy="439212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266FD7-20CC-48DF-B91D-185058786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3793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C19C250A-10FE-48E9-83B3-CAFA6EBE5A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9400" y="950451"/>
            <a:ext cx="4029672" cy="5317505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EB2A7FF9-A00F-4547-95E5-7FC39722D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HJHS</a:t>
            </a:r>
            <a:r>
              <a:rPr lang="en-US" b="1" baseline="-25000" dirty="0"/>
              <a:t>6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CFB556-9A7F-4708-BC71-6023734E9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240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8" y="-25779"/>
            <a:ext cx="8229600" cy="1143000"/>
          </a:xfrm>
        </p:spPr>
        <p:txBody>
          <a:bodyPr/>
          <a:lstStyle/>
          <a:p>
            <a:r>
              <a:rPr lang="en-US" b="1" dirty="0"/>
              <a:t>Radiological Measures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263" y="1219405"/>
            <a:ext cx="7824537" cy="4525963"/>
          </a:xfrm>
        </p:spPr>
        <p:txBody>
          <a:bodyPr>
            <a:normAutofit/>
          </a:bodyPr>
          <a:lstStyle/>
          <a:p>
            <a:r>
              <a:rPr lang="en-US" dirty="0"/>
              <a:t>Diagnostic imaging provides objective information on the joint status in PWH.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dirty="0"/>
              <a:t>In PWH on prophylaxis, imaging of the six major joints (knees, ankles and elbows) should be considered at the age of eight years or before if clinically indicated.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dirty="0"/>
              <a:t>Usual interval is at 4- to 5-year intervals</a:t>
            </a:r>
            <a:r>
              <a:rPr lang="en-US" baseline="30000" dirty="0"/>
              <a:t>94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528182-0A9B-4900-A712-0A240BDE9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7966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Radiological Measures</a:t>
            </a:r>
            <a:r>
              <a:rPr lang="en-US" b="1" baseline="-25000" dirty="0"/>
              <a:t>2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using conventional radiography for assessment, WFH recommends the use of </a:t>
            </a:r>
            <a:r>
              <a:rPr lang="en-US" dirty="0" err="1"/>
              <a:t>Pettersson</a:t>
            </a:r>
            <a:r>
              <a:rPr lang="en-US" dirty="0"/>
              <a:t> score.</a:t>
            </a:r>
            <a:r>
              <a:rPr lang="en-US" baseline="30000" dirty="0"/>
              <a:t>2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54E996-4536-4CD1-99F4-6054A3257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41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081"/>
            <a:ext cx="8229600" cy="1143000"/>
          </a:xfrm>
        </p:spPr>
        <p:txBody>
          <a:bodyPr/>
          <a:lstStyle/>
          <a:p>
            <a:r>
              <a:rPr lang="en-US" b="1" dirty="0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know the parameters to be monitored in </a:t>
            </a:r>
            <a:r>
              <a:rPr lang="en-US" dirty="0" err="1"/>
              <a:t>haemophilia</a:t>
            </a:r>
            <a:endParaRPr lang="en-US" dirty="0"/>
          </a:p>
          <a:p>
            <a:r>
              <a:rPr lang="en-US" dirty="0"/>
              <a:t>To be able to monitor PWH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AC9E0D-BDB0-407C-AF35-5CE7FB3E8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5946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081"/>
            <a:ext cx="8229600" cy="1143000"/>
          </a:xfrm>
        </p:spPr>
        <p:txBody>
          <a:bodyPr/>
          <a:lstStyle/>
          <a:p>
            <a:r>
              <a:rPr lang="en-US" b="1" dirty="0" err="1"/>
              <a:t>Pettersson</a:t>
            </a:r>
            <a:r>
              <a:rPr lang="en-US" b="1" dirty="0"/>
              <a:t> Score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C351C80C-429C-4846-9E94-CED988EC9C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5523" y="1008892"/>
            <a:ext cx="4552953" cy="5239508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A68012-A6F7-43A1-8BF2-8DC61A1D7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1240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081"/>
            <a:ext cx="8229600" cy="1143000"/>
          </a:xfrm>
        </p:spPr>
        <p:txBody>
          <a:bodyPr/>
          <a:lstStyle/>
          <a:p>
            <a:r>
              <a:rPr lang="en-US" b="1" dirty="0"/>
              <a:t>Radiological Measures</a:t>
            </a:r>
            <a:r>
              <a:rPr lang="en-US" b="1" baseline="-25000" dirty="0"/>
              <a:t>3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984" y="990600"/>
            <a:ext cx="78486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The current practice of prescribing clotting factor or conservative measures based on pain perception seems inadequate. </a:t>
            </a:r>
          </a:p>
          <a:p>
            <a:r>
              <a:rPr lang="en-US" dirty="0"/>
              <a:t>There are discrepancies between musculoskeletal USG findings and patient/physician-perceived pain </a:t>
            </a:r>
            <a:r>
              <a:rPr lang="en-US" dirty="0" err="1"/>
              <a:t>aetiology</a:t>
            </a:r>
            <a:r>
              <a:rPr lang="en-US" dirty="0"/>
              <a:t>. </a:t>
            </a:r>
          </a:p>
          <a:p>
            <a:r>
              <a:rPr lang="en-US" dirty="0"/>
              <a:t>Only approximately one third of the painful musculoskeletal episodes are judged correctly either by the patient or physician. </a:t>
            </a:r>
          </a:p>
          <a:p>
            <a:r>
              <a:rPr lang="en-US" dirty="0"/>
              <a:t>Thus, USG should be part of the assessment when PWH present with musculoskeletal pain</a:t>
            </a:r>
            <a:r>
              <a:rPr lang="en-US" baseline="30000" dirty="0"/>
              <a:t>99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F06B0775-8715-406A-A04E-71EAE3BBEB73}"/>
              </a:ext>
            </a:extLst>
          </p:cNvPr>
          <p:cNvSpPr txBox="1"/>
          <p:nvPr/>
        </p:nvSpPr>
        <p:spPr>
          <a:xfrm>
            <a:off x="647700" y="5486400"/>
            <a:ext cx="7581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99. </a:t>
            </a:r>
            <a:r>
              <a:rPr lang="en-US" sz="1400" dirty="0" err="1"/>
              <a:t>Ceponis</a:t>
            </a:r>
            <a:r>
              <a:rPr lang="en-US" sz="1400" dirty="0"/>
              <a:t> A, et al. </a:t>
            </a:r>
            <a:r>
              <a:rPr lang="en-US" sz="1400" dirty="0" err="1"/>
              <a:t>Haemophilia</a:t>
            </a:r>
            <a:r>
              <a:rPr lang="en-US" sz="1400" dirty="0"/>
              <a:t>. 2013;19(5):790-708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F8D04A-E28E-496B-B457-43F7FB7E9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7343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0"/>
            <a:ext cx="8229600" cy="1143000"/>
          </a:xfrm>
        </p:spPr>
        <p:txBody>
          <a:bodyPr/>
          <a:lstStyle/>
          <a:p>
            <a:r>
              <a:rPr lang="en-US" b="1" dirty="0"/>
              <a:t>Ultrasound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8" y="990600"/>
            <a:ext cx="78486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sz="3300" dirty="0"/>
              <a:t>MRI and USG can detect early soft-tissue and osteochondral changes in a joint before they become apparent on physical examination or plain radiographs.</a:t>
            </a:r>
            <a:r>
              <a:rPr lang="en-US" sz="3300" baseline="30000" dirty="0"/>
              <a:t>92</a:t>
            </a:r>
            <a:r>
              <a:rPr lang="en-US" sz="3300" dirty="0"/>
              <a:t> </a:t>
            </a:r>
          </a:p>
          <a:p>
            <a:r>
              <a:rPr lang="en-US" sz="3300" dirty="0"/>
              <a:t>USG had the ability to detect pathological changes e.g. synovial thickening and osteochondral abnormalities in </a:t>
            </a:r>
            <a:r>
              <a:rPr lang="en-US" sz="3300" dirty="0" err="1"/>
              <a:t>haemophilic</a:t>
            </a:r>
            <a:r>
              <a:rPr lang="en-US" sz="3300" dirty="0"/>
              <a:t> joint.</a:t>
            </a:r>
          </a:p>
          <a:p>
            <a:r>
              <a:rPr lang="en-US" sz="3300" dirty="0"/>
              <a:t>There was association between USG findings and functional status of the joint.</a:t>
            </a:r>
          </a:p>
          <a:p>
            <a:r>
              <a:rPr lang="en-US" sz="3300" dirty="0"/>
              <a:t> However, its ability to detect a change in arthropathy with therapy has yet to be determined.</a:t>
            </a:r>
            <a:r>
              <a:rPr lang="en-US" sz="3300" baseline="30000" dirty="0"/>
              <a:t>98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9ED0811C-949D-4E25-8D72-A84DF16A22F1}"/>
              </a:ext>
            </a:extLst>
          </p:cNvPr>
          <p:cNvSpPr txBox="1"/>
          <p:nvPr/>
        </p:nvSpPr>
        <p:spPr>
          <a:xfrm>
            <a:off x="609600" y="5635823"/>
            <a:ext cx="777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98. </a:t>
            </a:r>
            <a:r>
              <a:rPr lang="en-US" sz="1400" dirty="0" err="1"/>
              <a:t>Ligocki</a:t>
            </a:r>
            <a:r>
              <a:rPr lang="en-US" sz="1400" dirty="0"/>
              <a:t> CC, et al. </a:t>
            </a:r>
            <a:r>
              <a:rPr lang="en-US" sz="1400" dirty="0" err="1"/>
              <a:t>Haemophilia</a:t>
            </a:r>
            <a:r>
              <a:rPr lang="en-US" sz="1400" dirty="0"/>
              <a:t>. 2017;23(4):598-612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4FFCBD-D053-4713-B5EF-1DB36B69E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7232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Magnetic Resonance Imaging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8" y="1089819"/>
            <a:ext cx="8229600" cy="4525963"/>
          </a:xfrm>
        </p:spPr>
        <p:txBody>
          <a:bodyPr>
            <a:normAutofit/>
          </a:bodyPr>
          <a:lstStyle/>
          <a:p>
            <a:pPr defTabSz="457200">
              <a:spcBef>
                <a:spcPts val="1200"/>
              </a:spcBef>
              <a:buSzTx/>
              <a:defRPr sz="3200">
                <a:latin typeface="Arial"/>
                <a:ea typeface="Arial"/>
                <a:cs typeface="Arial"/>
                <a:sym typeface="Arial"/>
              </a:defRPr>
            </a:pPr>
            <a:r>
              <a:rPr lang="en-US" dirty="0">
                <a:latin typeface="+mj-lt"/>
              </a:rPr>
              <a:t>In a systematic review on MRI as a tool for evaluating </a:t>
            </a:r>
            <a:r>
              <a:rPr lang="en-US" dirty="0" err="1">
                <a:latin typeface="+mj-lt"/>
              </a:rPr>
              <a:t>haemophilic</a:t>
            </a:r>
            <a:r>
              <a:rPr lang="en-US" dirty="0">
                <a:latin typeface="+mj-lt"/>
              </a:rPr>
              <a:t> arthropathy in children, MRI had good diagnostic accuracy for discriminating the presence of arthropathy.</a:t>
            </a:r>
          </a:p>
          <a:p>
            <a:pPr defTabSz="457200">
              <a:spcBef>
                <a:spcPts val="1200"/>
              </a:spcBef>
              <a:buSzTx/>
              <a:defRPr sz="3200">
                <a:latin typeface="Arial"/>
                <a:ea typeface="Arial"/>
                <a:cs typeface="Arial"/>
                <a:sym typeface="Arial"/>
              </a:defRPr>
            </a:pPr>
            <a:r>
              <a:rPr lang="en-US" dirty="0">
                <a:latin typeface="+mj-lt"/>
              </a:rPr>
              <a:t>The association between early MRI findings and long-term functional joint outcomes has yet to be determined.</a:t>
            </a:r>
            <a:r>
              <a:rPr lang="en-US" baseline="30000" dirty="0">
                <a:latin typeface="+mj-lt"/>
              </a:rPr>
              <a:t>100</a:t>
            </a:r>
            <a:r>
              <a:rPr lang="en-US" dirty="0">
                <a:latin typeface="+mj-lt"/>
              </a:rPr>
              <a:t> </a:t>
            </a:r>
            <a:endParaRPr lang="en-US" dirty="0">
              <a:latin typeface="+mj-lt"/>
              <a:ea typeface="Times"/>
              <a:cs typeface="Times"/>
              <a:sym typeface="Times"/>
            </a:endParaRP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2F52F92B-6650-4F98-A6CE-87C9529F8A13}"/>
              </a:ext>
            </a:extLst>
          </p:cNvPr>
          <p:cNvSpPr txBox="1"/>
          <p:nvPr/>
        </p:nvSpPr>
        <p:spPr>
          <a:xfrm>
            <a:off x="637949" y="5423945"/>
            <a:ext cx="78202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100. Chan MW, et al. </a:t>
            </a:r>
            <a:r>
              <a:rPr lang="en-US" sz="1400" dirty="0" err="1"/>
              <a:t>Haemophilia</a:t>
            </a:r>
            <a:r>
              <a:rPr lang="en-US" sz="1400" dirty="0"/>
              <a:t>. 2013;19(6):e324-334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95745C-B8CA-4465-9493-46BD9DFCF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7373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-60566"/>
            <a:ext cx="8229600" cy="1143000"/>
          </a:xfrm>
        </p:spPr>
        <p:txBody>
          <a:bodyPr/>
          <a:lstStyle/>
          <a:p>
            <a:r>
              <a:rPr lang="en-US" b="1" dirty="0"/>
              <a:t>Recommendation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FD7EDCAC-8198-4FF2-B4EB-6E9EDDB474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16282" y="2234334"/>
            <a:ext cx="8511435" cy="2264297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DF16B6-0F38-45EA-B919-7661C7910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1231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805"/>
            <a:ext cx="8229600" cy="1143000"/>
          </a:xfrm>
        </p:spPr>
        <p:txBody>
          <a:bodyPr/>
          <a:lstStyle/>
          <a:p>
            <a:r>
              <a:rPr lang="en-US" b="1" dirty="0"/>
              <a:t>Take Home Messages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Regular assessment and monitoring is a must for all PWH.</a:t>
            </a:r>
          </a:p>
          <a:p>
            <a:r>
              <a:rPr lang="en-US" dirty="0"/>
              <a:t>Physiotherapists trained in HJHS score is  needed in the </a:t>
            </a:r>
            <a:r>
              <a:rPr lang="en-US" dirty="0" err="1"/>
              <a:t>haemophilia</a:t>
            </a:r>
            <a:r>
              <a:rPr lang="en-US" dirty="0"/>
              <a:t> treatment team.</a:t>
            </a:r>
          </a:p>
          <a:p>
            <a:r>
              <a:rPr lang="en-US" dirty="0"/>
              <a:t>Issues identified during monitoring need to </a:t>
            </a:r>
          </a:p>
          <a:p>
            <a:pPr marL="0" indent="0">
              <a:buNone/>
            </a:pPr>
            <a:r>
              <a:rPr lang="en-US" dirty="0"/>
              <a:t>    be addressed and treatment modified as </a:t>
            </a:r>
          </a:p>
          <a:p>
            <a:pPr marL="0" indent="0">
              <a:buNone/>
            </a:pPr>
            <a:r>
              <a:rPr lang="en-US" dirty="0"/>
              <a:t>    needed. 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8E7FC4-E960-44F7-ABAE-079E919D5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5807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Manual Input 3"/>
          <p:cNvSpPr/>
          <p:nvPr/>
        </p:nvSpPr>
        <p:spPr>
          <a:xfrm rot="10800000">
            <a:off x="-9236" y="0"/>
            <a:ext cx="9153236" cy="4800600"/>
          </a:xfrm>
          <a:prstGeom prst="flowChartManualInput">
            <a:avLst/>
          </a:prstGeom>
          <a:solidFill>
            <a:srgbClr val="FFCCCC"/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b="1" dirty="0"/>
              <a:t>THANK YOU</a:t>
            </a:r>
          </a:p>
        </p:txBody>
      </p:sp>
      <p:sp>
        <p:nvSpPr>
          <p:cNvPr id="5" name="Right Triangle 4"/>
          <p:cNvSpPr/>
          <p:nvPr/>
        </p:nvSpPr>
        <p:spPr>
          <a:xfrm>
            <a:off x="-9236" y="0"/>
            <a:ext cx="2904836" cy="6858000"/>
          </a:xfrm>
          <a:prstGeom prst="rtTriangle">
            <a:avLst/>
          </a:prstGeom>
          <a:solidFill>
            <a:srgbClr val="FF7C80"/>
          </a:solidFill>
          <a:ln>
            <a:solidFill>
              <a:srgbClr val="FF7C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900" y="5884499"/>
            <a:ext cx="838200" cy="748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286500" y="6167396"/>
            <a:ext cx="1888659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dirty="0"/>
              <a:t>CLINICAL PRACTICE GUIDELINES</a:t>
            </a:r>
          </a:p>
          <a:p>
            <a:pPr algn="r"/>
            <a:r>
              <a:rPr lang="en-US" sz="1100" dirty="0"/>
              <a:t>Management of </a:t>
            </a:r>
            <a:r>
              <a:rPr lang="en-US" sz="1100" dirty="0" err="1"/>
              <a:t>Haemophilia</a:t>
            </a:r>
            <a:r>
              <a:rPr lang="en-US" sz="1100" dirty="0"/>
              <a:t>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20D5C56-2033-452E-A490-E80FF6B63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194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696200" cy="3733800"/>
          </a:xfrm>
        </p:spPr>
        <p:txBody>
          <a:bodyPr>
            <a:normAutofit fontScale="92500" lnSpcReduction="20000"/>
          </a:bodyPr>
          <a:lstStyle/>
          <a:p>
            <a:pPr defTabSz="457200">
              <a:spcBef>
                <a:spcPts val="0"/>
              </a:spcBef>
              <a:buSzTx/>
              <a:defRPr sz="33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lang="en-US" sz="3500" dirty="0" err="1">
                <a:ea typeface="Arial"/>
                <a:cs typeface="Arial"/>
                <a:sym typeface="Arial"/>
              </a:rPr>
              <a:t>Haemophilia</a:t>
            </a:r>
            <a:r>
              <a:rPr lang="en-US" sz="3500" dirty="0">
                <a:ea typeface="Arial"/>
                <a:cs typeface="Arial"/>
                <a:sym typeface="Arial"/>
              </a:rPr>
              <a:t> care involves managing PWH from birth (and even before) until adulthood.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33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endParaRPr lang="en-US" sz="3500" dirty="0">
              <a:ea typeface="Arial"/>
              <a:cs typeface="Arial"/>
              <a:sym typeface="Arial"/>
            </a:endParaRPr>
          </a:p>
          <a:p>
            <a:pPr defTabSz="457200">
              <a:spcBef>
                <a:spcPts val="0"/>
              </a:spcBef>
              <a:buSzTx/>
              <a:defRPr sz="33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lang="en-US" sz="3500" dirty="0">
                <a:ea typeface="Arial"/>
                <a:cs typeface="Arial"/>
                <a:sym typeface="Arial"/>
              </a:rPr>
              <a:t>With the introduction of new treatment strategies and the emergence of new tools to evaluate the medical and social consequences, clinical follow-up of PWH has become more complex.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E98628-183C-40CA-A298-A1B25D4D8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909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870" y="-19670"/>
            <a:ext cx="8229600" cy="1143000"/>
          </a:xfrm>
        </p:spPr>
        <p:txBody>
          <a:bodyPr/>
          <a:lstStyle/>
          <a:p>
            <a:r>
              <a:rPr lang="en-US" b="1" dirty="0"/>
              <a:t>Monitoring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72" y="1122266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defTabSz="457200">
              <a:spcBef>
                <a:spcPts val="0"/>
              </a:spcBef>
              <a:buSzTx/>
              <a:tabLst>
                <a:tab pos="139700" algn="l"/>
              </a:tabLst>
              <a:defRPr sz="32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lang="en-US" sz="3500" dirty="0">
                <a:ea typeface="Arial"/>
                <a:cs typeface="Arial"/>
                <a:sym typeface="Arial"/>
              </a:rPr>
              <a:t>Regular and </a:t>
            </a:r>
            <a:r>
              <a:rPr lang="en-US" sz="3500" dirty="0" err="1">
                <a:ea typeface="Arial"/>
                <a:cs typeface="Arial"/>
                <a:sym typeface="Arial"/>
              </a:rPr>
              <a:t>standardised</a:t>
            </a:r>
            <a:r>
              <a:rPr lang="en-US" sz="3500" dirty="0">
                <a:ea typeface="Arial"/>
                <a:cs typeface="Arial"/>
                <a:sym typeface="Arial"/>
              </a:rPr>
              <a:t> evaluation should be done at least 12-monthly so that problems are identified early and treatment modified accordingly.</a:t>
            </a:r>
            <a:r>
              <a:rPr lang="en-US" sz="3500" baseline="30000" dirty="0">
                <a:ea typeface="Arial"/>
                <a:cs typeface="Arial"/>
                <a:sym typeface="Arial"/>
              </a:rPr>
              <a:t>2</a:t>
            </a:r>
            <a:endParaRPr lang="en-US" sz="3500" dirty="0">
              <a:ea typeface="Arial"/>
              <a:cs typeface="Arial"/>
              <a:sym typeface="Arial"/>
            </a:endParaRPr>
          </a:p>
          <a:p>
            <a:pPr defTabSz="457200">
              <a:spcBef>
                <a:spcPts val="0"/>
              </a:spcBef>
              <a:buSzTx/>
              <a:tabLst>
                <a:tab pos="139700" algn="l"/>
              </a:tabLst>
              <a:defRPr sz="32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endParaRPr lang="en-US" dirty="0">
              <a:ea typeface="Arial"/>
              <a:cs typeface="Arial"/>
              <a:sym typeface="Arial"/>
            </a:endParaRPr>
          </a:p>
          <a:p>
            <a:pPr defTabSz="457200">
              <a:spcBef>
                <a:spcPts val="0"/>
              </a:spcBef>
              <a:buSzTx/>
              <a:tabLst>
                <a:tab pos="139700" algn="l"/>
              </a:tabLst>
              <a:defRPr sz="32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lang="en-US" sz="3500" dirty="0">
                <a:ea typeface="Arial"/>
                <a:cs typeface="Arial"/>
                <a:sym typeface="Arial"/>
              </a:rPr>
              <a:t>The parameters to monitor are:</a:t>
            </a:r>
          </a:p>
          <a:p>
            <a:pPr marL="714375" indent="-350838" defTabSz="457200"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tabLst>
                <a:tab pos="139700" algn="l"/>
                <a:tab pos="177800" algn="l"/>
              </a:tabLst>
              <a:defRPr sz="32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lang="en-US" sz="3000" dirty="0">
                <a:latin typeface="+mj-lt"/>
              </a:rPr>
              <a:t>Inhibitors</a:t>
            </a:r>
          </a:p>
          <a:p>
            <a:pPr marL="714375" indent="-350838" defTabSz="457200"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tabLst>
                <a:tab pos="139700" algn="l"/>
                <a:tab pos="177800" algn="l"/>
              </a:tabLst>
              <a:defRPr sz="32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lang="en-US" sz="3000" dirty="0">
                <a:latin typeface="+mj-lt"/>
              </a:rPr>
              <a:t>Bleed frequency</a:t>
            </a:r>
          </a:p>
          <a:p>
            <a:pPr marL="714375" indent="-350838" defTabSz="457200"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tabLst>
                <a:tab pos="139700" algn="l"/>
                <a:tab pos="177800" algn="l"/>
              </a:tabLst>
              <a:defRPr sz="32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lang="en-US" sz="3000" dirty="0">
                <a:latin typeface="+mj-lt"/>
              </a:rPr>
              <a:t>Joint health</a:t>
            </a:r>
          </a:p>
          <a:p>
            <a:pPr marL="714375" indent="-350838" defTabSz="457200"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tabLst>
                <a:tab pos="177800" algn="l"/>
              </a:tabLst>
              <a:defRPr sz="32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lang="en-US" sz="3000" dirty="0">
                <a:latin typeface="+mj-lt"/>
              </a:rPr>
              <a:t>Radiological measures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86835234-A290-4EA3-A4E9-6402A00F0E80}"/>
              </a:ext>
            </a:extLst>
          </p:cNvPr>
          <p:cNvSpPr txBox="1"/>
          <p:nvPr/>
        </p:nvSpPr>
        <p:spPr>
          <a:xfrm rot="10800000" flipV="1">
            <a:off x="465172" y="5474124"/>
            <a:ext cx="7954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2. World Federation of </a:t>
            </a:r>
            <a:r>
              <a:rPr lang="en-US" sz="1400" dirty="0" err="1"/>
              <a:t>Haemophilia</a:t>
            </a:r>
            <a:r>
              <a:rPr lang="en-US" sz="1400" dirty="0"/>
              <a:t>. Guidelines for the Management of </a:t>
            </a:r>
            <a:r>
              <a:rPr lang="en-US" sz="1400" dirty="0" err="1"/>
              <a:t>Haemophilia</a:t>
            </a:r>
            <a:r>
              <a:rPr lang="en-US" sz="1400" dirty="0"/>
              <a:t> (2nd Edition). </a:t>
            </a:r>
          </a:p>
          <a:p>
            <a:r>
              <a:rPr lang="en-US" sz="1400" dirty="0"/>
              <a:t>     Montréal: Blackwell Publishing Ltd; 2012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26C51D-6D7B-46D8-AB98-1D86AB1E8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712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316"/>
            <a:ext cx="8229600" cy="1143000"/>
          </a:xfrm>
        </p:spPr>
        <p:txBody>
          <a:bodyPr/>
          <a:lstStyle/>
          <a:p>
            <a:r>
              <a:rPr lang="en-US" b="1" dirty="0"/>
              <a:t>Inhibitors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Picture 2">
            <a:extLst>
              <a:ext uri="{FF2B5EF4-FFF2-40B4-BE49-F238E27FC236}">
                <a16:creationId xmlns:a16="http://schemas.microsoft.com/office/drawing/2014/main" id="{6CB8F656-574E-438E-BC5B-59464B6D75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30" y="813195"/>
            <a:ext cx="7686739" cy="5143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E85A52-029E-4DFF-A017-5887125E4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480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753"/>
            <a:ext cx="8229600" cy="1143000"/>
          </a:xfrm>
        </p:spPr>
        <p:txBody>
          <a:bodyPr/>
          <a:lstStyle/>
          <a:p>
            <a:r>
              <a:rPr lang="en-US" b="1" dirty="0"/>
              <a:t>Bleeding Frequency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516" y="1298091"/>
            <a:ext cx="7467597" cy="4525963"/>
          </a:xfrm>
        </p:spPr>
        <p:txBody>
          <a:bodyPr/>
          <a:lstStyle/>
          <a:p>
            <a:pPr defTabSz="457200">
              <a:spcBef>
                <a:spcPts val="0"/>
              </a:spcBef>
              <a:buSzTx/>
              <a:defRPr sz="32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lang="en-US" dirty="0">
                <a:ea typeface="Arial"/>
                <a:cs typeface="Arial"/>
                <a:sym typeface="Arial"/>
              </a:rPr>
              <a:t>Bleeding pattern is the key parameter to evaluate the efficacy of treatment strategy.</a:t>
            </a:r>
          </a:p>
          <a:p>
            <a:pPr defTabSz="457200">
              <a:spcBef>
                <a:spcPts val="0"/>
              </a:spcBef>
              <a:buSzTx/>
              <a:defRPr sz="32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lang="en-US" dirty="0">
                <a:ea typeface="Arial"/>
                <a:cs typeface="Arial"/>
                <a:sym typeface="Arial"/>
              </a:rPr>
              <a:t>Information on bleeding episodes should be thoroughly documented.</a:t>
            </a:r>
          </a:p>
          <a:p>
            <a:pPr defTabSz="457200">
              <a:spcBef>
                <a:spcPts val="0"/>
              </a:spcBef>
              <a:buSzTx/>
              <a:defRPr sz="32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lang="en-US" dirty="0">
                <a:ea typeface="Arial"/>
                <a:cs typeface="Arial"/>
                <a:sym typeface="Arial"/>
              </a:rPr>
              <a:t>Issues related to </a:t>
            </a:r>
            <a:r>
              <a:rPr lang="en-US" dirty="0" err="1">
                <a:ea typeface="Arial"/>
                <a:cs typeface="Arial"/>
                <a:sym typeface="Arial"/>
              </a:rPr>
              <a:t>haemostasis</a:t>
            </a:r>
            <a:r>
              <a:rPr lang="en-US" dirty="0">
                <a:ea typeface="Arial"/>
                <a:cs typeface="Arial"/>
                <a:sym typeface="Arial"/>
              </a:rPr>
              <a:t> (bleed record) should be evaluated.</a:t>
            </a:r>
            <a:r>
              <a:rPr lang="en-US" baseline="30000" dirty="0">
                <a:ea typeface="Arial"/>
                <a:cs typeface="Arial"/>
                <a:sym typeface="Arial"/>
              </a:rPr>
              <a:t>2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04E326-68BC-4DE9-A1DE-D37E6E237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801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693" y="3366"/>
            <a:ext cx="8229600" cy="1143000"/>
          </a:xfrm>
        </p:spPr>
        <p:txBody>
          <a:bodyPr/>
          <a:lstStyle/>
          <a:p>
            <a:r>
              <a:rPr lang="en-US" b="1" dirty="0"/>
              <a:t>Bleeding Frequency</a:t>
            </a:r>
            <a:r>
              <a:rPr lang="en-US" sz="2000" b="1" dirty="0"/>
              <a:t>-2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530" y="914400"/>
            <a:ext cx="8229600" cy="4525963"/>
          </a:xfrm>
        </p:spPr>
        <p:txBody>
          <a:bodyPr>
            <a:normAutofit/>
          </a:bodyPr>
          <a:lstStyle/>
          <a:p>
            <a:pPr defTabSz="393192">
              <a:spcBef>
                <a:spcPts val="1000"/>
              </a:spcBef>
              <a:buSzTx/>
              <a:defRPr sz="2752">
                <a:latin typeface="Arial"/>
                <a:ea typeface="Arial"/>
                <a:cs typeface="Arial"/>
                <a:sym typeface="Arial"/>
              </a:defRPr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Information to be recorded on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haemarthrosis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and other types of bleeding are: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92</a:t>
            </a:r>
          </a:p>
          <a:p>
            <a:pPr lvl="1" indent="-379413" defTabSz="393192">
              <a:spcBef>
                <a:spcPts val="1000"/>
              </a:spcBef>
              <a:buFont typeface="Courier New" panose="02070309020205020404" pitchFamily="49" charset="0"/>
              <a:buChar char="o"/>
              <a:defRPr sz="2752">
                <a:latin typeface="Arial"/>
                <a:ea typeface="Arial"/>
                <a:cs typeface="Arial"/>
                <a:sym typeface="Arial"/>
              </a:defRPr>
            </a:pPr>
            <a:r>
              <a:rPr lang="en-US" dirty="0">
                <a:latin typeface="Calibri" panose="020F0502020204030204" pitchFamily="34" charset="0"/>
                <a:ea typeface="Times"/>
                <a:cs typeface="Calibri" panose="020F0502020204030204" pitchFamily="34" charset="0"/>
                <a:sym typeface="Times"/>
              </a:rPr>
              <a:t>Number of episodes </a:t>
            </a:r>
          </a:p>
          <a:p>
            <a:pPr lvl="1" indent="-379413" defTabSz="393192">
              <a:spcBef>
                <a:spcPts val="1000"/>
              </a:spcBef>
              <a:buFont typeface="Courier New" panose="02070309020205020404" pitchFamily="49" charset="0"/>
              <a:buChar char="o"/>
              <a:defRPr sz="2752">
                <a:latin typeface="Arial"/>
                <a:ea typeface="Arial"/>
                <a:cs typeface="Arial"/>
                <a:sym typeface="Arial"/>
              </a:defRPr>
            </a:pPr>
            <a:r>
              <a:rPr lang="en-US" dirty="0">
                <a:latin typeface="Calibri" panose="020F0502020204030204" pitchFamily="34" charset="0"/>
                <a:ea typeface="Times"/>
                <a:cs typeface="Calibri" panose="020F0502020204030204" pitchFamily="34" charset="0"/>
                <a:sym typeface="Times"/>
              </a:rPr>
              <a:t>Time and site of each bleed</a:t>
            </a:r>
          </a:p>
          <a:p>
            <a:pPr lvl="1" indent="-379413" defTabSz="393192">
              <a:spcBef>
                <a:spcPts val="1000"/>
              </a:spcBef>
              <a:buFont typeface="Courier New" panose="02070309020205020404" pitchFamily="49" charset="0"/>
              <a:buChar char="o"/>
              <a:defRPr sz="2752">
                <a:latin typeface="Arial"/>
                <a:ea typeface="Arial"/>
                <a:cs typeface="Arial"/>
                <a:sym typeface="Arial"/>
              </a:defRPr>
            </a:pPr>
            <a:r>
              <a:rPr lang="en-US" dirty="0">
                <a:latin typeface="Calibri" panose="020F0502020204030204" pitchFamily="34" charset="0"/>
                <a:ea typeface="Times"/>
                <a:cs typeface="Calibri" panose="020F0502020204030204" pitchFamily="34" charset="0"/>
                <a:sym typeface="Times"/>
              </a:rPr>
              <a:t>Provoked (i.e. traumatic) or spontaneous bleed</a:t>
            </a:r>
          </a:p>
          <a:p>
            <a:pPr lvl="1" indent="-379413" defTabSz="393192">
              <a:spcBef>
                <a:spcPts val="1000"/>
              </a:spcBef>
              <a:buFont typeface="Courier New" panose="02070309020205020404" pitchFamily="49" charset="0"/>
              <a:buChar char="o"/>
              <a:defRPr sz="2752">
                <a:latin typeface="Arial"/>
                <a:ea typeface="Arial"/>
                <a:cs typeface="Arial"/>
                <a:sym typeface="Arial"/>
              </a:defRPr>
            </a:pPr>
            <a:r>
              <a:rPr lang="en-US" dirty="0">
                <a:latin typeface="Calibri" panose="020F0502020204030204" pitchFamily="34" charset="0"/>
                <a:ea typeface="Times"/>
                <a:cs typeface="Calibri" panose="020F0502020204030204" pitchFamily="34" charset="0"/>
                <a:sym typeface="Times"/>
              </a:rPr>
              <a:t>Target joint or non-target joint bleed</a:t>
            </a:r>
          </a:p>
          <a:p>
            <a:pPr lvl="1" indent="-379413" defTabSz="393192">
              <a:spcBef>
                <a:spcPts val="1000"/>
              </a:spcBef>
              <a:buFont typeface="Courier New" panose="02070309020205020404" pitchFamily="49" charset="0"/>
              <a:buChar char="o"/>
              <a:defRPr sz="2752">
                <a:latin typeface="Arial"/>
                <a:ea typeface="Arial"/>
                <a:cs typeface="Arial"/>
                <a:sym typeface="Arial"/>
              </a:defRPr>
            </a:pPr>
            <a:r>
              <a:rPr lang="en-US" dirty="0">
                <a:latin typeface="Calibri" panose="020F0502020204030204" pitchFamily="34" charset="0"/>
                <a:ea typeface="Times"/>
                <a:cs typeface="Calibri" panose="020F0502020204030204" pitchFamily="34" charset="0"/>
                <a:sym typeface="Times"/>
              </a:rPr>
              <a:t>Dose, number, interval and response to factor administration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03036DB2-3BDA-400E-AA5F-57F2CBB143F3}"/>
              </a:ext>
            </a:extLst>
          </p:cNvPr>
          <p:cNvSpPr txBox="1"/>
          <p:nvPr/>
        </p:nvSpPr>
        <p:spPr>
          <a:xfrm>
            <a:off x="685800" y="5280419"/>
            <a:ext cx="73651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92. Fischer K, et al. </a:t>
            </a:r>
            <a:r>
              <a:rPr lang="en-US" sz="1400" dirty="0" err="1"/>
              <a:t>Haemophilia</a:t>
            </a:r>
            <a:r>
              <a:rPr lang="en-US" sz="1400" dirty="0"/>
              <a:t>. 2017;23(1):11-24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39E969-E097-4E59-A9DC-03E1565DF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844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632" y="-33846"/>
            <a:ext cx="8229600" cy="1143000"/>
          </a:xfrm>
        </p:spPr>
        <p:txBody>
          <a:bodyPr/>
          <a:lstStyle/>
          <a:p>
            <a:r>
              <a:rPr lang="en-US" b="1" dirty="0"/>
              <a:t>Bleeding Frequency</a:t>
            </a:r>
            <a:r>
              <a:rPr lang="en-US" sz="2000" b="1" dirty="0"/>
              <a:t>-3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724" y="1189445"/>
            <a:ext cx="8229600" cy="4525963"/>
          </a:xfrm>
        </p:spPr>
        <p:txBody>
          <a:bodyPr/>
          <a:lstStyle/>
          <a:p>
            <a:r>
              <a:rPr lang="en-US" dirty="0"/>
              <a:t>Annual Bleeding Rate (ABR): the number of bleeds collected over 12 consecutive months</a:t>
            </a:r>
          </a:p>
          <a:p>
            <a:r>
              <a:rPr lang="en-US" dirty="0"/>
              <a:t>In addition to ABR, annual joint bleeding rate (AJBR) should be specified</a:t>
            </a:r>
          </a:p>
          <a:p>
            <a:r>
              <a:rPr lang="en-US" dirty="0"/>
              <a:t>ABR is calculated based on the following formula:</a:t>
            </a:r>
            <a:r>
              <a:rPr lang="en-US" baseline="30000" dirty="0"/>
              <a:t>93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1409D39F-4A9B-4118-9871-0BEFE9937C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115" y="4265579"/>
            <a:ext cx="8049770" cy="96171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8E57E7A-8236-4934-8FB6-20CCA49B7136}"/>
              </a:ext>
            </a:extLst>
          </p:cNvPr>
          <p:cNvSpPr txBox="1"/>
          <p:nvPr/>
        </p:nvSpPr>
        <p:spPr>
          <a:xfrm>
            <a:off x="685800" y="5510191"/>
            <a:ext cx="76824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93. Valentino LA, et al. </a:t>
            </a:r>
            <a:r>
              <a:rPr lang="en-US" sz="1400" dirty="0" err="1"/>
              <a:t>Haemophilia</a:t>
            </a:r>
            <a:r>
              <a:rPr lang="en-US" sz="1400" dirty="0"/>
              <a:t>. 2014;20(3):398-406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C5A4EB-1672-4983-8035-4F54610BE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9753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810"/>
            <a:ext cx="8229600" cy="1000409"/>
          </a:xfrm>
        </p:spPr>
        <p:txBody>
          <a:bodyPr/>
          <a:lstStyle/>
          <a:p>
            <a:r>
              <a:rPr lang="en-US" b="1" dirty="0"/>
              <a:t>Bleeding Frequency</a:t>
            </a:r>
            <a:r>
              <a:rPr lang="en-US" sz="2000" b="1" dirty="0"/>
              <a:t>-4</a:t>
            </a:r>
            <a:r>
              <a:rPr lang="en-US" b="1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820585"/>
            <a:ext cx="79248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sz="3300" dirty="0"/>
              <a:t>In PWH treated with early prophylaxis, self-reported bleeding does not significantly correlate with any other outcome parameters:</a:t>
            </a:r>
            <a:r>
              <a:rPr lang="en-US" sz="3300" baseline="30000" dirty="0"/>
              <a:t>95</a:t>
            </a:r>
          </a:p>
          <a:p>
            <a:pPr lvl="1" indent="-379413">
              <a:buFont typeface="Courier New" panose="02070309020205020404" pitchFamily="49" charset="0"/>
              <a:buChar char="o"/>
            </a:pPr>
            <a:r>
              <a:rPr lang="en-US" dirty="0" err="1"/>
              <a:t>Haemophilia</a:t>
            </a:r>
            <a:r>
              <a:rPr lang="en-US" dirty="0"/>
              <a:t> Joint Health Score (HJHS)</a:t>
            </a:r>
          </a:p>
          <a:p>
            <a:pPr lvl="1" indent="-379413">
              <a:buFont typeface="Courier New" panose="02070309020205020404" pitchFamily="49" charset="0"/>
              <a:buChar char="o"/>
            </a:pPr>
            <a:r>
              <a:rPr lang="en-US" dirty="0"/>
              <a:t>Functional Independence Score in </a:t>
            </a:r>
            <a:r>
              <a:rPr lang="en-US" dirty="0" err="1"/>
              <a:t>Haemophilia</a:t>
            </a:r>
            <a:r>
              <a:rPr lang="en-US" dirty="0"/>
              <a:t> (FISH)</a:t>
            </a:r>
          </a:p>
          <a:p>
            <a:pPr lvl="1" indent="-379413">
              <a:buFont typeface="Courier New" panose="02070309020205020404" pitchFamily="49" charset="0"/>
              <a:buChar char="o"/>
            </a:pPr>
            <a:r>
              <a:rPr lang="en-US" dirty="0" err="1"/>
              <a:t>Pettersson</a:t>
            </a:r>
            <a:r>
              <a:rPr lang="en-US" dirty="0"/>
              <a:t> </a:t>
            </a:r>
            <a:r>
              <a:rPr lang="en-US" dirty="0" err="1"/>
              <a:t>scorem</a:t>
            </a:r>
            <a:r>
              <a:rPr lang="en-US" dirty="0"/>
              <a:t> Arnold </a:t>
            </a:r>
            <a:r>
              <a:rPr lang="en-US" dirty="0" err="1"/>
              <a:t>Hilgartner</a:t>
            </a:r>
            <a:r>
              <a:rPr lang="en-US" dirty="0"/>
              <a:t> (AH)</a:t>
            </a:r>
          </a:p>
          <a:p>
            <a:pPr lvl="1" indent="-379413">
              <a:buFont typeface="Courier New" panose="02070309020205020404" pitchFamily="49" charset="0"/>
              <a:buChar char="o"/>
            </a:pPr>
            <a:r>
              <a:rPr lang="en-US" dirty="0"/>
              <a:t>Additive and progressive scores</a:t>
            </a:r>
          </a:p>
          <a:p>
            <a:pPr marL="347663" lvl="1">
              <a:buFont typeface="Arial" panose="020B0604020202020204" pitchFamily="34" charset="0"/>
              <a:buChar char="•"/>
            </a:pPr>
            <a:r>
              <a:rPr lang="en-US" sz="3300" dirty="0"/>
              <a:t>In addition to self-reported bleeding, outcome assessment in PWH on long-term prophylaxis should include objective joint assessment, assessment of activities and health-related QoL.</a:t>
            </a:r>
            <a:r>
              <a:rPr lang="en-US" sz="3300" baseline="30000" dirty="0"/>
              <a:t>15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B58993BE-161D-4325-8C3E-37F56501AEAD}"/>
              </a:ext>
            </a:extLst>
          </p:cNvPr>
          <p:cNvSpPr txBox="1"/>
          <p:nvPr/>
        </p:nvSpPr>
        <p:spPr>
          <a:xfrm>
            <a:off x="685800" y="5420380"/>
            <a:ext cx="769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15. Fischer K, et al. </a:t>
            </a:r>
            <a:r>
              <a:rPr lang="en-US" sz="1400" dirty="0" err="1"/>
              <a:t>Haemophilia</a:t>
            </a:r>
            <a:r>
              <a:rPr lang="en-US" sz="1400" dirty="0"/>
              <a:t>. 2016;22(2):e80-86</a:t>
            </a:r>
          </a:p>
          <a:p>
            <a:r>
              <a:rPr lang="en-US" sz="1400" dirty="0"/>
              <a:t>95. </a:t>
            </a:r>
            <a:r>
              <a:rPr lang="en-US" sz="1400" dirty="0" err="1"/>
              <a:t>Oymak</a:t>
            </a:r>
            <a:r>
              <a:rPr lang="en-US" sz="1400" dirty="0"/>
              <a:t> Y, et al. J </a:t>
            </a:r>
            <a:r>
              <a:rPr lang="en-US" sz="1400" dirty="0" err="1"/>
              <a:t>Pediatr</a:t>
            </a:r>
            <a:r>
              <a:rPr lang="en-US" sz="1400" dirty="0"/>
              <a:t> </a:t>
            </a:r>
            <a:r>
              <a:rPr lang="en-US" sz="1400" dirty="0" err="1"/>
              <a:t>Hematol</a:t>
            </a:r>
            <a:r>
              <a:rPr lang="en-US" sz="1400" dirty="0"/>
              <a:t> Oncol. 2015;37(2):e80-85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202C75-8D58-490E-AEAB-28D99B8D8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3173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834</TotalTime>
  <Words>1076</Words>
  <Application>Microsoft Office PowerPoint</Application>
  <PresentationFormat>On-screen Show (4:3)</PresentationFormat>
  <Paragraphs>176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Courier New</vt:lpstr>
      <vt:lpstr>Office Theme</vt:lpstr>
      <vt:lpstr>Training of Core Trainers  CPG Management of Haemophilia  Monitoring in Haemophilia </vt:lpstr>
      <vt:lpstr>Learning Objectives</vt:lpstr>
      <vt:lpstr>Introduction</vt:lpstr>
      <vt:lpstr>Monitoring</vt:lpstr>
      <vt:lpstr>Inhibitors</vt:lpstr>
      <vt:lpstr>Bleeding Frequency</vt:lpstr>
      <vt:lpstr>Bleeding Frequency-2</vt:lpstr>
      <vt:lpstr>Bleeding Frequency-3</vt:lpstr>
      <vt:lpstr>Bleeding Frequency-4 </vt:lpstr>
      <vt:lpstr>Joint Health</vt:lpstr>
      <vt:lpstr>When &amp; Who</vt:lpstr>
      <vt:lpstr>HJHS</vt:lpstr>
      <vt:lpstr>HJHS2</vt:lpstr>
      <vt:lpstr>HJHS3</vt:lpstr>
      <vt:lpstr>HJHS4</vt:lpstr>
      <vt:lpstr>HJHS5</vt:lpstr>
      <vt:lpstr>HJHS6</vt:lpstr>
      <vt:lpstr>Radiological Measures</vt:lpstr>
      <vt:lpstr>Radiological Measures2 </vt:lpstr>
      <vt:lpstr>Pettersson Score</vt:lpstr>
      <vt:lpstr>Radiological Measures3 </vt:lpstr>
      <vt:lpstr>Ultrasound</vt:lpstr>
      <vt:lpstr>Magnetic Resonance Imaging</vt:lpstr>
      <vt:lpstr>Recommendation</vt:lpstr>
      <vt:lpstr>Take Home Messages 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Dr. Mohd. Aminuddin</cp:lastModifiedBy>
  <cp:revision>29</cp:revision>
  <dcterms:created xsi:type="dcterms:W3CDTF">2019-04-12T03:15:03Z</dcterms:created>
  <dcterms:modified xsi:type="dcterms:W3CDTF">2019-12-31T08:18:32Z</dcterms:modified>
</cp:coreProperties>
</file>